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horzBarState="maximized">
    <p:restoredLeft sz="16025"/>
    <p:restoredTop sz="94660"/>
  </p:normalViewPr>
  <p:slideViewPr>
    <p:cSldViewPr snapToGrid="0">
      <p:cViewPr varScale="1">
        <p:scale>
          <a:sx n="67" d="100"/>
          <a:sy n="67" d="100"/>
        </p:scale>
        <p:origin x="48" y="180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B565-3003-4489-89EB-BAC8B7116671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3884-1293-4DB8-93F6-E0687BB9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1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B565-3003-4489-89EB-BAC8B7116671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3884-1293-4DB8-93F6-E0687BB9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928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B565-3003-4489-89EB-BAC8B7116671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3884-1293-4DB8-93F6-E0687BB9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328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B565-3003-4489-89EB-BAC8B7116671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3884-1293-4DB8-93F6-E0687BB9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02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B565-3003-4489-89EB-BAC8B7116671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3884-1293-4DB8-93F6-E0687BB9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381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B565-3003-4489-89EB-BAC8B7116671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3884-1293-4DB8-93F6-E0687BB9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872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B565-3003-4489-89EB-BAC8B7116671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3884-1293-4DB8-93F6-E0687BB9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14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B565-3003-4489-89EB-BAC8B7116671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3884-1293-4DB8-93F6-E0687BB9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6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B565-3003-4489-89EB-BAC8B7116671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3884-1293-4DB8-93F6-E0687BB9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65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B565-3003-4489-89EB-BAC8B7116671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3884-1293-4DB8-93F6-E0687BB9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842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B565-3003-4489-89EB-BAC8B7116671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3884-1293-4DB8-93F6-E0687BB9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3544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1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FB565-3003-4489-89EB-BAC8B7116671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13884-1293-4DB8-93F6-E0687BB90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2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.png"  /><Relationship Id="rId11" Type="http://schemas.openxmlformats.org/officeDocument/2006/relationships/image" Target="../media/image24.png"  /><Relationship Id="rId12" Type="http://schemas.openxmlformats.org/officeDocument/2006/relationships/image" Target="../media/image25.png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Relationship Id="rId9" Type="http://schemas.openxmlformats.org/officeDocument/2006/relationships/image" Target="../media/image2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01" y="-241647"/>
            <a:ext cx="10478962" cy="66684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95142" y="4799267"/>
            <a:ext cx="23006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2017.03.10</a:t>
            </a:r>
            <a:endParaRPr lang="ko-KR" altLang="en-US" sz="4400" dirty="0"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06550" y="5412566"/>
            <a:ext cx="22653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조 소 </a:t>
            </a:r>
            <a:r>
              <a:rPr lang="ko-KR" altLang="en-US" sz="6000" dirty="0" err="1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희</a:t>
            </a:r>
            <a:endParaRPr lang="ko-KR" altLang="en-US" sz="6000" dirty="0"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4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7191" t="-523" r="1541" b="523"/>
          <a:stretch/>
        </p:blipFill>
        <p:spPr>
          <a:xfrm>
            <a:off x="463949" y="1346014"/>
            <a:ext cx="5287639" cy="37919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569" y="1555879"/>
            <a:ext cx="5660567" cy="35869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1208" y="5205770"/>
            <a:ext cx="55531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└</a:t>
            </a:r>
            <a:r>
              <a:rPr lang="en-US" altLang="ko-KR" sz="22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&gt;</a:t>
            </a:r>
            <a:r>
              <a:rPr lang="ko-KR" altLang="en-US" sz="22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</a:t>
            </a:r>
            <a:r>
              <a:rPr lang="en-US" altLang="ko-KR" sz="2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8pt </a:t>
            </a:r>
            <a:r>
              <a:rPr lang="ko-KR" altLang="en-US" sz="2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폰트에서만 한 화면에 잡히는 공포의 </a:t>
            </a:r>
            <a:r>
              <a:rPr lang="en-US" altLang="ko-KR" sz="2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41*71</a:t>
            </a:r>
            <a:r>
              <a:rPr lang="ko-KR" altLang="en-US" sz="2000" dirty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</a:t>
            </a:r>
            <a:r>
              <a:rPr lang="ko-KR" altLang="en-US" sz="2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이차원 배열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22689" y="334283"/>
            <a:ext cx="8275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어떻게 해야 고정된 배경에서 플레이 타임이 길어질까</a:t>
            </a:r>
            <a:r>
              <a:rPr lang="en-US" altLang="ko-KR" sz="36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?</a:t>
            </a:r>
            <a:endParaRPr lang="ko-KR" altLang="en-US" sz="3600" dirty="0" smtClean="0"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1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022689" y="334283"/>
            <a:ext cx="8193826" cy="6353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>
                <a:latin typeface="헤움아빠와크레파스A"/>
                <a:ea typeface="헤움아빠와크레파스A"/>
              </a:rPr>
              <a:t>어떻게 해야 고정된 배경에서 플레이 타임이 길어질까</a:t>
            </a:r>
            <a:r>
              <a:rPr lang="en-US" altLang="ko-KR" sz="3600">
                <a:latin typeface="헤움아빠와크레파스A"/>
                <a:ea typeface="헤움아빠와크레파스A"/>
              </a:rPr>
              <a:t>?</a:t>
            </a:r>
            <a:endParaRPr lang="ko-KR" altLang="en-US" sz="3600">
              <a:latin typeface="헤움아빠와크레파스A"/>
              <a:ea typeface="헤움아빠와크레파스A"/>
            </a:endParaRPr>
          </a:p>
        </p:txBody>
      </p:sp>
      <p:grpSp>
        <p:nvGrpSpPr>
          <p:cNvPr id="39" name="그룹 38"/>
          <p:cNvGrpSpPr/>
          <p:nvPr/>
        </p:nvGrpSpPr>
        <p:grpSpPr>
          <a:xfrm rot="0">
            <a:off x="10270028" y="2138030"/>
            <a:ext cx="1440132" cy="1228630"/>
            <a:chOff x="9300027" y="1973055"/>
            <a:chExt cx="1440132" cy="1228630"/>
          </a:xfrm>
        </p:grpSpPr>
        <p:sp>
          <p:nvSpPr>
            <p:cNvPr id="36" name="직사각형 35"/>
            <p:cNvSpPr/>
            <p:nvPr/>
          </p:nvSpPr>
          <p:spPr>
            <a:xfrm>
              <a:off x="9300027" y="1973055"/>
              <a:ext cx="1440132" cy="1228630"/>
            </a:xfrm>
            <a:prstGeom prst="rect">
              <a:avLst/>
            </a:prstGeom>
            <a:solidFill>
              <a:schemeClr val="accent6"/>
            </a:solidFill>
            <a:ln w="28575">
              <a:solidFill>
                <a:srgbClr val="92d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rmAutofit lnSpcReduction="0"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509523" y="2208439"/>
              <a:ext cx="1116646" cy="6917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4000">
                  <a:latin typeface="헤움아빠와크레파스A"/>
                  <a:ea typeface="헤움아빠와크레파스A"/>
                </a:rPr>
                <a:t>탈출</a:t>
              </a:r>
              <a:endParaRPr lang="ko-KR" altLang="en-US" sz="4000">
                <a:latin typeface="헤움아빠와크레파스A"/>
                <a:ea typeface="헤움아빠와크레파스A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0">
            <a:off x="10341657" y="4587724"/>
            <a:ext cx="1392379" cy="1263352"/>
            <a:chOff x="9542478" y="4011097"/>
            <a:chExt cx="1440132" cy="1228630"/>
          </a:xfrm>
        </p:grpSpPr>
        <p:sp>
          <p:nvSpPr>
            <p:cNvPr id="40" name="직사각형 39"/>
            <p:cNvSpPr/>
            <p:nvPr/>
          </p:nvSpPr>
          <p:spPr>
            <a:xfrm>
              <a:off x="9542478" y="4011097"/>
              <a:ext cx="1440132" cy="1228630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rmAutofit lnSpcReduction="0"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764529" y="4222067"/>
              <a:ext cx="1116645" cy="6796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4000">
                  <a:latin typeface="헤움아빠와크레파스A"/>
                  <a:ea typeface="헤움아빠와크레파스A"/>
                </a:rPr>
                <a:t>발각</a:t>
              </a:r>
              <a:endParaRPr lang="ko-KR" altLang="en-US" sz="4000">
                <a:latin typeface="헤움아빠와크레파스A"/>
                <a:ea typeface="헤움아빠와크레파스A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331616" y="3818725"/>
            <a:ext cx="1598148" cy="1675295"/>
            <a:chOff x="544176" y="1863842"/>
            <a:chExt cx="1847230" cy="1713344"/>
          </a:xfrm>
        </p:grpSpPr>
        <p:grpSp>
          <p:nvGrpSpPr>
            <p:cNvPr id="9" name="그룹 8"/>
            <p:cNvGrpSpPr/>
            <p:nvPr/>
          </p:nvGrpSpPr>
          <p:grpSpPr>
            <a:xfrm rot="0">
              <a:off x="686892" y="1863842"/>
              <a:ext cx="1340250" cy="1301963"/>
              <a:chOff x="853281" y="3267172"/>
              <a:chExt cx="1120662" cy="87584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1323497" y="3384055"/>
                <a:ext cx="523948" cy="571580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11403" y="3403108"/>
                <a:ext cx="523948" cy="552527"/>
              </a:xfrm>
              <a:prstGeom prst="rect">
                <a:avLst/>
              </a:prstGeom>
            </p:spPr>
          </p:pic>
          <p:sp>
            <p:nvSpPr>
              <p:cNvPr id="6" name="직사각형 5"/>
              <p:cNvSpPr/>
              <p:nvPr/>
            </p:nvSpPr>
            <p:spPr>
              <a:xfrm>
                <a:off x="853281" y="3267172"/>
                <a:ext cx="1120662" cy="875845"/>
              </a:xfrm>
              <a:prstGeom prst="rect">
                <a:avLst/>
              </a:prstGeom>
              <a:noFill/>
              <a:ln w="254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544176" y="2864008"/>
              <a:ext cx="1847230" cy="7131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4000">
                  <a:latin typeface="헤움아빠와크레파스A"/>
                  <a:ea typeface="헤움아빠와크레파스A"/>
                </a:rPr>
                <a:t>플레이어</a:t>
              </a:r>
              <a:endParaRPr lang="ko-KR" altLang="en-US" sz="4000">
                <a:latin typeface="헤움아빠와크레파스A"/>
                <a:ea typeface="헤움아빠와크레파스A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 rot="0">
            <a:off x="2601695" y="3795429"/>
            <a:ext cx="1460798" cy="1835334"/>
            <a:chOff x="2964492" y="1643542"/>
            <a:chExt cx="1460798" cy="1835334"/>
          </a:xfrm>
        </p:grpSpPr>
        <p:grpSp>
          <p:nvGrpSpPr>
            <p:cNvPr id="32" name="그룹 31"/>
            <p:cNvGrpSpPr/>
            <p:nvPr/>
          </p:nvGrpSpPr>
          <p:grpSpPr>
            <a:xfrm rot="0">
              <a:off x="2964492" y="1643542"/>
              <a:ext cx="1460798" cy="1220466"/>
              <a:chOff x="5486315" y="1954619"/>
              <a:chExt cx="2917692" cy="2550684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7062317" y="2862762"/>
                <a:ext cx="1341690" cy="593736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5486315" y="1954619"/>
                <a:ext cx="2084066" cy="2084066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6250578" y="3159630"/>
                <a:ext cx="1623478" cy="1298783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5805377" y="2001509"/>
                <a:ext cx="2598630" cy="2503794"/>
              </a:xfrm>
              <a:prstGeom prst="rect">
                <a:avLst/>
              </a:prstGeom>
              <a:noFill/>
              <a:ln w="28575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rmAutofit lnSpcReduction="0"/>
              </a:bodyPr>
              <a:lstStyle/>
              <a:p>
                <a:pPr algn="ctr">
                  <a:defRPr lang="ko-KR" altLang="en-US"/>
                </a:pPr>
                <a:endParaRPr lang="ko-KR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3047118" y="2770990"/>
              <a:ext cx="1283794" cy="6949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4000">
                  <a:latin typeface="헤움아빠와크레파스A"/>
                  <a:ea typeface="헤움아빠와크레파스A"/>
                </a:rPr>
                <a:t>아이템</a:t>
              </a:r>
              <a:endParaRPr lang="ko-KR" altLang="en-US" sz="4000">
                <a:latin typeface="헤움아빠와크레파스A"/>
                <a:ea typeface="헤움아빠와크레파스A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 rot="0">
            <a:off x="6977700" y="1582551"/>
            <a:ext cx="1536684" cy="1367488"/>
            <a:chOff x="7589162" y="4427531"/>
            <a:chExt cx="1536684" cy="1367488"/>
          </a:xfrm>
        </p:grpSpPr>
        <p:grpSp>
          <p:nvGrpSpPr>
            <p:cNvPr id="27" name="그룹 26"/>
            <p:cNvGrpSpPr/>
            <p:nvPr/>
          </p:nvGrpSpPr>
          <p:grpSpPr>
            <a:xfrm rot="0">
              <a:off x="7589162" y="4427531"/>
              <a:ext cx="1222862" cy="1207055"/>
              <a:chOff x="3508744" y="1551984"/>
              <a:chExt cx="1907902" cy="1833657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3561860" y="1551984"/>
                <a:ext cx="1854786" cy="1810973"/>
              </a:xfrm>
              <a:prstGeom prst="rect">
                <a:avLst/>
              </a:prstGeom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3508744" y="1551984"/>
                <a:ext cx="1850065" cy="1833657"/>
              </a:xfrm>
              <a:prstGeom prst="rect">
                <a:avLst/>
              </a:prstGeom>
              <a:noFill/>
              <a:ln w="285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rmAutofit lnSpcReduction="0"/>
              </a:bodyPr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8200593" y="5087133"/>
              <a:ext cx="925253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4000">
                  <a:latin typeface="헤움아빠와크레파스A"/>
                  <a:ea typeface="헤움아빠와크레파스A"/>
                </a:rPr>
                <a:t>시간</a:t>
              </a:r>
              <a:endParaRPr lang="ko-KR" altLang="en-US" sz="4000">
                <a:latin typeface="헤움아빠와크레파스A"/>
                <a:ea typeface="헤움아빠와크레파스A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1755307" y="4512879"/>
            <a:ext cx="842718" cy="1024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4271989" y="2842356"/>
            <a:ext cx="5871010" cy="1689531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6008751" y="3643954"/>
            <a:ext cx="4224203" cy="1584448"/>
          </a:xfrm>
          <a:prstGeom prst="straightConnector1">
            <a:avLst/>
          </a:prstGeom>
          <a:ln w="762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 rot="0">
            <a:off x="4071636" y="2302002"/>
            <a:ext cx="2229002" cy="2175951"/>
            <a:chOff x="4485087" y="3415494"/>
            <a:chExt cx="2396482" cy="2398789"/>
          </a:xfrm>
        </p:grpSpPr>
        <p:sp>
          <p:nvSpPr>
            <p:cNvPr id="45" name="TextBox 44"/>
            <p:cNvSpPr txBox="1"/>
            <p:nvPr/>
          </p:nvSpPr>
          <p:spPr>
            <a:xfrm>
              <a:off x="5546879" y="4094141"/>
              <a:ext cx="987690" cy="771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4000">
                  <a:latin typeface="헤움아빠와크레파스A"/>
                  <a:ea typeface="헤움아빠와크레파스A"/>
                </a:rPr>
                <a:t>멘탈</a:t>
              </a:r>
              <a:endParaRPr lang="ko-KR" altLang="en-US" sz="4000">
                <a:latin typeface="헤움아빠와크레파스A"/>
                <a:ea typeface="헤움아빠와크레파스A"/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 rot="0">
              <a:off x="4485087" y="3415494"/>
              <a:ext cx="1253404" cy="1409669"/>
              <a:chOff x="2631811" y="4614791"/>
              <a:chExt cx="2003984" cy="1983591"/>
            </a:xfrm>
          </p:grpSpPr>
          <p:pic>
            <p:nvPicPr>
              <p:cNvPr id="60" name="그림 59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2631811" y="4614791"/>
                <a:ext cx="1047896" cy="1057423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3752287" y="4775594"/>
                <a:ext cx="678029" cy="678029"/>
              </a:xfrm>
              <a:prstGeom prst="rect">
                <a:avLst/>
              </a:prstGeom>
            </p:spPr>
          </p:pic>
          <p:pic>
            <p:nvPicPr>
              <p:cNvPr id="62" name="그림 61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3921993" y="5371221"/>
                <a:ext cx="562053" cy="828791"/>
              </a:xfrm>
              <a:prstGeom prst="rect">
                <a:avLst/>
              </a:prstGeom>
            </p:spPr>
          </p:pic>
          <p:pic>
            <p:nvPicPr>
              <p:cNvPr id="63" name="그림 62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3109635" y="5433316"/>
                <a:ext cx="898364" cy="1165066"/>
              </a:xfrm>
              <a:prstGeom prst="rect">
                <a:avLst/>
              </a:prstGeom>
            </p:spPr>
          </p:pic>
          <p:sp>
            <p:nvSpPr>
              <p:cNvPr id="64" name="직사각형 63"/>
              <p:cNvSpPr/>
              <p:nvPr/>
            </p:nvSpPr>
            <p:spPr>
              <a:xfrm>
                <a:off x="2631811" y="4614791"/>
                <a:ext cx="2003984" cy="1709470"/>
              </a:xfrm>
              <a:prstGeom prst="rect">
                <a:avLst/>
              </a:prstGeom>
              <a:noFill/>
              <a:ln w="285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rmAutofit lnSpcReduction="0"/>
              </a:bodyPr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 rot="0">
              <a:off x="4797208" y="3430674"/>
              <a:ext cx="2084361" cy="2383609"/>
              <a:chOff x="5352668" y="-916094"/>
              <a:chExt cx="2666551" cy="3476528"/>
            </a:xfrm>
          </p:grpSpPr>
          <p:pic>
            <p:nvPicPr>
              <p:cNvPr id="66" name="그림 65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7026355" y="-916094"/>
                <a:ext cx="992864" cy="1191437"/>
              </a:xfrm>
              <a:prstGeom prst="rect">
                <a:avLst/>
              </a:prstGeom>
            </p:spPr>
          </p:pic>
          <p:sp>
            <p:nvSpPr>
              <p:cNvPr id="67" name="직사각형 66"/>
              <p:cNvSpPr/>
              <p:nvPr/>
            </p:nvSpPr>
            <p:spPr>
              <a:xfrm>
                <a:off x="5352668" y="1144527"/>
                <a:ext cx="1491045" cy="1415907"/>
              </a:xfrm>
              <a:prstGeom prst="rect">
                <a:avLst/>
              </a:prstGeom>
              <a:noFill/>
              <a:ln w="28575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rmAutofit lnSpcReduction="0"/>
              </a:bodyPr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cxnSp>
        <p:nvCxnSpPr>
          <p:cNvPr id="77" name="직선 화살표 연결선 76"/>
          <p:cNvCxnSpPr/>
          <p:nvPr/>
        </p:nvCxnSpPr>
        <p:spPr>
          <a:xfrm>
            <a:off x="8367692" y="2950039"/>
            <a:ext cx="1876850" cy="2147358"/>
          </a:xfrm>
          <a:prstGeom prst="straightConnector1">
            <a:avLst/>
          </a:prstGeom>
          <a:ln w="762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12414" y="4888904"/>
            <a:ext cx="2277569" cy="643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>
                <a:latin typeface="헤움아빠와크레파스A"/>
                <a:ea typeface="헤움아빠와크레파스A"/>
              </a:rPr>
              <a:t>시간적 제약과</a:t>
            </a:r>
            <a:endParaRPr lang="ko-KR" altLang="en-US" sz="3600">
              <a:latin typeface="헤움아빠와크레파스A"/>
              <a:ea typeface="헤움아빠와크레파스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33768" y="1178052"/>
            <a:ext cx="3679652" cy="41406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517" y="1040560"/>
            <a:ext cx="5602215" cy="3901018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1121502" y="771478"/>
            <a:ext cx="4532538" cy="6363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>
                <a:latin typeface="헤움아빠와크레파스A"/>
                <a:ea typeface="헤움아빠와크레파스A"/>
              </a:rPr>
              <a:t>하려고 하면 끝이 없었지만</a:t>
            </a:r>
            <a:r>
              <a:rPr lang="en-US" altLang="ko-KR" sz="3600">
                <a:latin typeface="헤움아빠와크레파스A"/>
                <a:ea typeface="헤움아빠와크레파스A"/>
              </a:rPr>
              <a:t>….</a:t>
            </a:r>
            <a:endParaRPr lang="ko-KR" altLang="en-US" sz="3600">
              <a:latin typeface="헤움아빠와크레파스A"/>
              <a:ea typeface="헤움아빠와크레파스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9625722" y="4800443"/>
            <a:ext cx="2276757" cy="643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>
                <a:latin typeface="헤움아빠와크레파스A"/>
                <a:ea typeface="헤움아빠와크레파스A"/>
              </a:rPr>
              <a:t>회의감으로</a:t>
            </a:r>
            <a:endParaRPr lang="ko-KR" altLang="en-US" sz="3600">
              <a:latin typeface="헤움아빠와크레파스A"/>
              <a:ea typeface="헤움아빠와크레파스A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8563350" y="5900457"/>
            <a:ext cx="3349692" cy="643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>
                <a:latin typeface="헤움아빠와크레파스A"/>
                <a:ea typeface="헤움아빠와크레파스A"/>
              </a:rPr>
              <a:t>일단 개발을 마무리함</a:t>
            </a:r>
            <a:endParaRPr lang="ko-KR" altLang="en-US" sz="3600">
              <a:latin typeface="헤움아빠와크레파스A"/>
              <a:ea typeface="헤움아빠와크레파스A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938" y="1321353"/>
            <a:ext cx="6886575" cy="75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400">
                <a:solidFill>
                  <a:srgbClr val="ff0000"/>
                </a:solidFill>
                <a:latin typeface="헤움아빠와크레파스A"/>
                <a:ea typeface="헤움아빠와크레파스A"/>
              </a:rPr>
              <a:t>5. </a:t>
            </a:r>
            <a:r>
              <a:rPr lang="ko-KR" altLang="en-US" sz="4400">
                <a:solidFill>
                  <a:srgbClr val="ff0000"/>
                </a:solidFill>
                <a:latin typeface="헤움아빠와크레파스A"/>
                <a:ea typeface="헤움아빠와크레파스A"/>
              </a:rPr>
              <a:t>깨달음 및 향후 개선목표</a:t>
            </a:r>
            <a:endParaRPr lang="ko-KR" altLang="en-US" sz="4400">
              <a:solidFill>
                <a:srgbClr val="ff0000"/>
              </a:solidFill>
              <a:latin typeface="헤움아빠와크레파스A"/>
              <a:ea typeface="헤움아빠와크레파스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9754" y="3183760"/>
            <a:ext cx="9818504" cy="251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3600">
                <a:latin typeface="헤움아빠와크레파스A"/>
                <a:ea typeface="헤움아빠와크레파스A"/>
              </a:rPr>
              <a:t>* </a:t>
            </a:r>
            <a:r>
              <a:rPr lang="en-US" altLang="ko-KR" sz="3600">
                <a:latin typeface="헤움아빠와크레파스A"/>
                <a:ea typeface="헤움아빠와크레파스A"/>
              </a:rPr>
              <a:t>o</a:t>
            </a:r>
            <a:r>
              <a:rPr lang="en-US" altLang="ko-KR" sz="3500">
                <a:latin typeface="헤움아빠와크레파스A"/>
                <a:ea typeface="헤움아빠와크레파스A"/>
              </a:rPr>
              <a:t>nKeyUp</a:t>
            </a:r>
            <a:r>
              <a:rPr lang="ko-KR" altLang="en-US" sz="3500">
                <a:latin typeface="헤움아빠와크레파스A"/>
                <a:ea typeface="헤움아빠와크레파스A"/>
              </a:rPr>
              <a:t>에 종속적인 </a:t>
            </a:r>
            <a:r>
              <a:rPr lang="en-US" altLang="ko-KR" sz="3500">
                <a:latin typeface="헤움아빠와크레파스A"/>
                <a:ea typeface="헤움아빠와크레파스A"/>
              </a:rPr>
              <a:t>hitTest</a:t>
            </a:r>
            <a:r>
              <a:rPr lang="ko-KR" altLang="en-US" sz="3500">
                <a:latin typeface="헤움아빠와크레파스A"/>
                <a:ea typeface="헤움아빠와크레파스A"/>
              </a:rPr>
              <a:t>개선, 상대방객체도 충돌테스트로 움직이게 하기, 원뿔 시야각 개선, 캐릭터 반응속도 개선, 맵과 배경일치화...................................................................................... </a:t>
            </a:r>
            <a:endParaRPr lang="ko-KR" altLang="en-US" sz="3500">
              <a:latin typeface="헤움아빠와크레파스A"/>
              <a:ea typeface="헤움아빠와크레파스A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1176873" y="2334171"/>
            <a:ext cx="6791742" cy="794693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lnSpc>
                <a:spcPct val="150000"/>
              </a:lnSpc>
              <a:defRPr lang="ko-KR" sz="4000">
                <a:latin typeface="헤움아빠와크레파스A"/>
                <a:ea typeface="헤움아빠와크레파스A"/>
              </a:defRPr>
            </a:pPr>
            <a:r>
              <a:rPr lang="ko-KR" altLang="en-US" sz="3100">
                <a:latin typeface="헤움아빠와크레파스A"/>
                <a:ea typeface="헤움아빠와크레파스A"/>
              </a:rPr>
              <a:t>* 속상한 코딩을 하지 않으려면 설계도를 먼저 만들자</a:t>
            </a:r>
            <a:r>
              <a:rPr lang="en-US" altLang="ko-KR" sz="3100">
                <a:latin typeface="헤움아빠와크레파스A"/>
                <a:ea typeface="헤움아빠와크레파스A"/>
              </a:rPr>
              <a:t>.</a:t>
            </a:r>
            <a:endParaRPr lang="en-US" altLang="ko-KR" sz="3100">
              <a:latin typeface="헤움아빠와크레파스A"/>
              <a:ea typeface="헤움아빠와크레파스A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70050" y="754092"/>
            <a:ext cx="4060590" cy="19110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8000">
                <a:latin typeface="헤움아빠와크레파스A"/>
                <a:ea typeface="헤움아빠와크레파스A"/>
              </a:rPr>
              <a:t>감사합니다</a:t>
            </a:r>
            <a:r>
              <a:rPr lang="en-US" altLang="ko-KR" sz="8000">
                <a:latin typeface="헤움아빠와크레파스A"/>
                <a:ea typeface="헤움아빠와크레파스A"/>
              </a:rPr>
              <a:t>.</a:t>
            </a:r>
            <a:endParaRPr lang="en-US" altLang="ko-KR" sz="8000">
              <a:latin typeface="헤움아빠와크레파스A"/>
              <a:ea typeface="헤움아빠와크레파스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0" y="4918094"/>
            <a:ext cx="7049707" cy="1461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000">
                <a:latin typeface="헤움아빠와크레파스A"/>
                <a:ea typeface="헤움아빠와크레파스A"/>
              </a:rPr>
              <a:t>원작, 캐릭터</a:t>
            </a:r>
            <a:r>
              <a:rPr lang="en-US" altLang="ko-KR" sz="2000">
                <a:latin typeface="헤움아빠와크레파스A"/>
                <a:ea typeface="헤움아빠와크레파스A"/>
              </a:rPr>
              <a:t>, </a:t>
            </a:r>
            <a:r>
              <a:rPr lang="ko-KR" altLang="en-US" sz="2000">
                <a:latin typeface="헤움아빠와크레파스A"/>
                <a:ea typeface="헤움아빠와크레파스A"/>
              </a:rPr>
              <a:t>이미지</a:t>
            </a:r>
            <a:r>
              <a:rPr lang="en-US" altLang="ko-KR" sz="2000">
                <a:latin typeface="헤움아빠와크레파스A"/>
                <a:ea typeface="헤움아빠와크레파스A"/>
              </a:rPr>
              <a:t>: </a:t>
            </a:r>
            <a:r>
              <a:rPr lang="ko-KR" altLang="en-US" sz="2000">
                <a:latin typeface="헤움아빠와크레파스A"/>
                <a:ea typeface="헤움아빠와크레파스A"/>
              </a:rPr>
              <a:t>들개이빨 </a:t>
            </a:r>
            <a:r>
              <a:rPr lang="en-US" altLang="ko-KR" sz="2000">
                <a:latin typeface="헤움아빠와크레파스A"/>
                <a:ea typeface="헤움아빠와크레파스A"/>
              </a:rPr>
              <a:t>『 </a:t>
            </a:r>
            <a:r>
              <a:rPr lang="ko-KR" altLang="en-US" sz="2000">
                <a:latin typeface="헤움아빠와크레파스A"/>
                <a:ea typeface="헤움아빠와크레파스A"/>
              </a:rPr>
              <a:t>먹는 존재</a:t>
            </a:r>
            <a:r>
              <a:rPr lang="en-US" altLang="ko-KR" sz="2000">
                <a:latin typeface="헤움아빠와크레파스A"/>
                <a:ea typeface="헤움아빠와크레파스A"/>
              </a:rPr>
              <a:t>』	 </a:t>
            </a:r>
            <a:endParaRPr lang="en-US" altLang="ko-KR" sz="2000">
              <a:latin typeface="헤움아빠와크레파스A"/>
              <a:ea typeface="헤움아빠와크레파스A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>
                <a:latin typeface="헤움아빠와크레파스A"/>
                <a:ea typeface="헤움아빠와크레파스A"/>
              </a:rPr>
              <a:t>BGM:  IT CROWD OST, </a:t>
            </a:r>
            <a:r>
              <a:rPr lang="ko-KR" altLang="en-US" sz="2000">
                <a:latin typeface="헤움아빠와크레파스A"/>
                <a:ea typeface="헤움아빠와크레파스A"/>
              </a:rPr>
              <a:t>카우보이비밥  </a:t>
            </a:r>
            <a:r>
              <a:rPr lang="en-US" altLang="ko-KR" sz="2000">
                <a:latin typeface="헤움아빠와크레파스A"/>
                <a:ea typeface="헤움아빠와크레파스A"/>
              </a:rPr>
              <a:t>OST, </a:t>
            </a:r>
            <a:r>
              <a:rPr lang="ko-KR" altLang="en-US" sz="2000">
                <a:latin typeface="헤움아빠와크레파스A"/>
                <a:ea typeface="헤움아빠와크레파스A"/>
              </a:rPr>
              <a:t>인간극장 </a:t>
            </a:r>
            <a:r>
              <a:rPr lang="en-US" altLang="ko-KR" sz="2000">
                <a:latin typeface="헤움아빠와크레파스A"/>
                <a:ea typeface="헤움아빠와크레파스A"/>
              </a:rPr>
              <a:t>OST, </a:t>
            </a:r>
            <a:r>
              <a:rPr lang="ko-KR" altLang="en-US" sz="2000">
                <a:latin typeface="헤움아빠와크레파스A"/>
                <a:ea typeface="헤움아빠와크레파스A"/>
              </a:rPr>
              <a:t>슈퍼마리오 효과음</a:t>
            </a:r>
            <a:endParaRPr lang="ko-KR" altLang="en-US" sz="2000">
              <a:latin typeface="헤움아빠와크레파스A"/>
              <a:ea typeface="헤움아빠와크레파스A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2000">
                <a:latin typeface="헤움아빠와크레파스A"/>
                <a:ea typeface="헤움아빠와크레파스A"/>
              </a:rPr>
              <a:t>폰트 </a:t>
            </a:r>
            <a:r>
              <a:rPr lang="en-US" altLang="ko-KR" sz="2000">
                <a:latin typeface="헤움아빠와크레파스A"/>
                <a:ea typeface="헤움아빠와크레파스A"/>
              </a:rPr>
              <a:t>: </a:t>
            </a:r>
            <a:r>
              <a:rPr lang="ko-KR" altLang="en-US" sz="2000">
                <a:latin typeface="헤움아빠와크레파스A"/>
                <a:ea typeface="헤움아빠와크레파스A"/>
              </a:rPr>
              <a:t>헤움아빠와 크레파스체</a:t>
            </a:r>
            <a:endParaRPr lang="en-US" altLang="ko-KR" sz="2000">
              <a:latin typeface="헤움아빠와크레파스A"/>
              <a:ea typeface="헤움아빠와크레파스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57462" y="1086828"/>
            <a:ext cx="2076740" cy="243874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938" y="1321353"/>
            <a:ext cx="6886575" cy="75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400">
                <a:solidFill>
                  <a:srgbClr val="ff0000"/>
                </a:solidFill>
                <a:latin typeface="헤움아빠와크레파스A"/>
                <a:ea typeface="헤움아빠와크레파스A"/>
              </a:rPr>
              <a:t>1. </a:t>
            </a:r>
            <a:r>
              <a:rPr lang="ko-KR" altLang="en-US" sz="4400">
                <a:solidFill>
                  <a:srgbClr val="ff0000"/>
                </a:solidFill>
                <a:latin typeface="헤움아빠와크레파스A"/>
                <a:ea typeface="헤움아빠와크레파스A"/>
              </a:rPr>
              <a:t>게임 소개</a:t>
            </a:r>
            <a:endParaRPr lang="ko-KR" altLang="en-US" sz="4400">
              <a:solidFill>
                <a:srgbClr val="ff0000"/>
              </a:solidFill>
              <a:latin typeface="헤움아빠와크레파스A"/>
              <a:ea typeface="헤움아빠와크레파스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5912" y="2396798"/>
            <a:ext cx="3899477" cy="25542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3600">
                <a:latin typeface="헤움아빠와크레파스A"/>
                <a:ea typeface="헤움아빠와크레파스A"/>
              </a:rPr>
              <a:t>* </a:t>
            </a:r>
            <a:r>
              <a:rPr lang="ko-KR" altLang="en-US" sz="3600">
                <a:latin typeface="헤움아빠와크레파스A"/>
                <a:ea typeface="헤움아빠와크레파스A"/>
              </a:rPr>
              <a:t>게임명 </a:t>
            </a:r>
            <a:r>
              <a:rPr lang="en-US" altLang="ko-KR" sz="3600">
                <a:latin typeface="헤움아빠와크레파스A"/>
                <a:ea typeface="헤움아빠와크레파스A"/>
              </a:rPr>
              <a:t>:『</a:t>
            </a:r>
            <a:r>
              <a:rPr lang="ko-KR" altLang="en-US" sz="3600">
                <a:latin typeface="헤움아빠와크레파스A"/>
                <a:ea typeface="헤움아빠와크레파스A"/>
              </a:rPr>
              <a:t>대탈출 </a:t>
            </a:r>
            <a:r>
              <a:rPr lang="en-US" altLang="ko-KR" sz="3600">
                <a:latin typeface="헤움아빠와크레파스A"/>
                <a:ea typeface="헤움아빠와크레파스A"/>
              </a:rPr>
              <a:t>』</a:t>
            </a:r>
            <a:endParaRPr lang="en-US" altLang="ko-KR" sz="3600">
              <a:latin typeface="헤움아빠와크레파스A"/>
              <a:ea typeface="헤움아빠와크레파스A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3600">
                <a:latin typeface="헤움아빠와크레파스A"/>
                <a:ea typeface="헤움아빠와크레파스A"/>
              </a:rPr>
              <a:t>* </a:t>
            </a:r>
            <a:r>
              <a:rPr lang="ko-KR" altLang="en-US" sz="3600">
                <a:latin typeface="헤움아빠와크레파스A"/>
                <a:ea typeface="헤움아빠와크레파스A"/>
              </a:rPr>
              <a:t>장르 </a:t>
            </a:r>
            <a:r>
              <a:rPr lang="en-US" altLang="ko-KR" sz="3600">
                <a:latin typeface="헤움아빠와크레파스A"/>
                <a:ea typeface="헤움아빠와크레파스A"/>
              </a:rPr>
              <a:t>: </a:t>
            </a:r>
            <a:r>
              <a:rPr lang="ko-KR" altLang="en-US" sz="3600">
                <a:latin typeface="헤움아빠와크레파스A"/>
                <a:ea typeface="헤움아빠와크레파스A"/>
              </a:rPr>
              <a:t>탈출게임</a:t>
            </a:r>
            <a:endParaRPr lang="ko-KR" altLang="en-US" sz="3600">
              <a:latin typeface="헤움아빠와크레파스A"/>
              <a:ea typeface="헤움아빠와크레파스A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3600">
                <a:latin typeface="헤움아빠와크레파스A"/>
                <a:ea typeface="헤움아빠와크레파스A"/>
              </a:rPr>
              <a:t>* </a:t>
            </a:r>
            <a:r>
              <a:rPr lang="ko-KR" altLang="en-US" sz="3600">
                <a:latin typeface="헤움아빠와크레파스A"/>
                <a:ea typeface="헤움아빠와크레파스A"/>
              </a:rPr>
              <a:t>플레이타임 </a:t>
            </a:r>
            <a:r>
              <a:rPr lang="en-US" altLang="ko-KR" sz="3600">
                <a:latin typeface="헤움아빠와크레파스A"/>
                <a:ea typeface="헤움아빠와크레파스A"/>
              </a:rPr>
              <a:t>: 90</a:t>
            </a:r>
            <a:r>
              <a:rPr lang="ko-KR" altLang="en-US" sz="3600">
                <a:latin typeface="헤움아빠와크레파스A"/>
                <a:ea typeface="헤움아빠와크레파스A"/>
              </a:rPr>
              <a:t>초 내외</a:t>
            </a:r>
            <a:endParaRPr lang="en-US" altLang="ko-KR" sz="3600">
              <a:latin typeface="헤움아빠와크레파스A"/>
              <a:ea typeface="헤움아빠와크레파스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05714" y="2280680"/>
            <a:ext cx="5401400" cy="26513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4000">
                <a:latin typeface="헤움아빠와크레파스A"/>
                <a:ea typeface="헤움아빠와크레파스A"/>
              </a:rPr>
              <a:t>* </a:t>
            </a:r>
            <a:r>
              <a:rPr lang="ko-KR" altLang="en-US" sz="3600">
                <a:latin typeface="헤움아빠와크레파스A"/>
                <a:ea typeface="헤움아빠와크레파스A"/>
              </a:rPr>
              <a:t>제작언어 </a:t>
            </a:r>
            <a:r>
              <a:rPr lang="en-US" altLang="ko-KR" sz="3600">
                <a:latin typeface="헤움아빠와크레파스A"/>
                <a:ea typeface="헤움아빠와크레파스A"/>
              </a:rPr>
              <a:t>: HTML, JavaScript</a:t>
            </a:r>
            <a:endParaRPr lang="en-US" altLang="ko-KR" sz="3600">
              <a:latin typeface="헤움아빠와크레파스A"/>
              <a:ea typeface="헤움아빠와크레파스A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3600">
                <a:latin typeface="헤움아빠와크레파스A"/>
                <a:ea typeface="헤움아빠와크레파스A"/>
              </a:rPr>
              <a:t>* </a:t>
            </a:r>
            <a:r>
              <a:rPr lang="ko-KR" altLang="en-US" sz="3600">
                <a:latin typeface="헤움아빠와크레파스A"/>
                <a:ea typeface="헤움아빠와크레파스A"/>
              </a:rPr>
              <a:t>조작도구 </a:t>
            </a:r>
            <a:r>
              <a:rPr lang="en-US" altLang="ko-KR" sz="3600">
                <a:latin typeface="헤움아빠와크레파스A"/>
                <a:ea typeface="헤움아빠와크레파스A"/>
              </a:rPr>
              <a:t>: </a:t>
            </a:r>
            <a:r>
              <a:rPr lang="ko-KR" altLang="en-US" sz="3600">
                <a:latin typeface="헤움아빠와크레파스A"/>
                <a:ea typeface="헤움아빠와크레파스A"/>
              </a:rPr>
              <a:t>키보드</a:t>
            </a:r>
            <a:endParaRPr lang="ko-KR" altLang="en-US" sz="3600">
              <a:latin typeface="헤움아빠와크레파스A"/>
              <a:ea typeface="헤움아빠와크레파스A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3600">
                <a:latin typeface="헤움아빠와크레파스A"/>
                <a:ea typeface="헤움아빠와크레파스A"/>
              </a:rPr>
              <a:t>* </a:t>
            </a:r>
            <a:r>
              <a:rPr lang="ko-KR" altLang="en-US" sz="3600">
                <a:latin typeface="헤움아빠와크레파스A"/>
                <a:ea typeface="헤움아빠와크레파스A"/>
              </a:rPr>
              <a:t>화면 </a:t>
            </a:r>
            <a:r>
              <a:rPr lang="en-US" altLang="ko-KR" sz="3600">
                <a:latin typeface="헤움아빠와크레파스A"/>
                <a:ea typeface="헤움아빠와크레파스A"/>
              </a:rPr>
              <a:t>: 1100*700px</a:t>
            </a:r>
            <a:endParaRPr lang="en-US" altLang="ko-KR" sz="3600">
              <a:latin typeface="헤움아빠와크레파스A"/>
              <a:ea typeface="헤움아빠와크레파스A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8649" y="1253133"/>
            <a:ext cx="68865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rgbClr val="FF0000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2. </a:t>
            </a:r>
            <a:r>
              <a:rPr lang="ko-KR" altLang="en-US" sz="4400" dirty="0" smtClean="0">
                <a:solidFill>
                  <a:srgbClr val="FF0000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원</a:t>
            </a:r>
            <a:r>
              <a:rPr lang="ko-KR" altLang="en-US" sz="4400" dirty="0" smtClean="0">
                <a:solidFill>
                  <a:srgbClr val="FF0000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작</a:t>
            </a:r>
            <a:r>
              <a:rPr lang="ko-KR" altLang="en-US" sz="4400" dirty="0" smtClean="0">
                <a:solidFill>
                  <a:srgbClr val="FF0000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소개</a:t>
            </a:r>
            <a:endParaRPr lang="ko-KR" altLang="en-US" sz="4400" dirty="0">
              <a:solidFill>
                <a:srgbClr val="FF0000"/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31593" y="1950646"/>
            <a:ext cx="6798656" cy="3642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* </a:t>
            </a:r>
            <a:r>
              <a:rPr lang="ko-KR" altLang="en-US" sz="4000" dirty="0" err="1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작품명</a:t>
            </a:r>
            <a:r>
              <a:rPr lang="ko-KR" altLang="en-US" sz="4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</a:t>
            </a:r>
            <a:r>
              <a:rPr lang="en-US" altLang="ko-KR" sz="4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: </a:t>
            </a:r>
            <a:r>
              <a:rPr lang="ko-KR" altLang="en-US" sz="4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먹는 존재</a:t>
            </a:r>
            <a:endParaRPr lang="en-US" altLang="ko-KR" sz="4000" dirty="0" smtClean="0"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* </a:t>
            </a:r>
            <a:r>
              <a:rPr lang="ko-KR" altLang="en-US" sz="4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작가 </a:t>
            </a:r>
            <a:r>
              <a:rPr lang="en-US" altLang="ko-KR" sz="4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: </a:t>
            </a:r>
            <a:r>
              <a:rPr lang="ko-KR" altLang="en-US" sz="4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들개이빨</a:t>
            </a:r>
            <a:endParaRPr lang="en-US" altLang="ko-KR" sz="4000" dirty="0" smtClean="0"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* </a:t>
            </a:r>
            <a:r>
              <a:rPr lang="ko-KR" altLang="en-US" sz="4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장르 </a:t>
            </a:r>
            <a:r>
              <a:rPr lang="en-US" altLang="ko-KR" sz="4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: </a:t>
            </a:r>
            <a:r>
              <a:rPr lang="ko-KR" altLang="en-US" sz="4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만화</a:t>
            </a:r>
            <a:endParaRPr lang="en-US" altLang="ko-KR" sz="4000" dirty="0" smtClean="0"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* </a:t>
            </a:r>
            <a:r>
              <a:rPr lang="ko-KR" altLang="en-US" sz="4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매체 </a:t>
            </a:r>
            <a:r>
              <a:rPr lang="en-US" altLang="ko-KR" sz="4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: </a:t>
            </a:r>
            <a:r>
              <a:rPr lang="ko-KR" altLang="en-US" sz="4000" dirty="0" err="1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웹툰</a:t>
            </a:r>
            <a:r>
              <a:rPr lang="en-US" altLang="ko-KR" sz="4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(</a:t>
            </a:r>
            <a:r>
              <a:rPr lang="ko-KR" altLang="en-US" sz="4000" dirty="0" err="1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레진코믹스</a:t>
            </a:r>
            <a:r>
              <a:rPr lang="en-US" altLang="ko-KR" sz="4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)+</a:t>
            </a:r>
            <a:r>
              <a:rPr lang="ko-KR" altLang="en-US" sz="4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출판</a:t>
            </a:r>
            <a:r>
              <a:rPr lang="en-US" altLang="ko-KR" sz="4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(</a:t>
            </a:r>
            <a:r>
              <a:rPr lang="ko-KR" altLang="en-US" sz="4000" dirty="0" err="1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애니북스</a:t>
            </a:r>
            <a:r>
              <a:rPr lang="en-US" altLang="ko-KR" sz="40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620" y="2232894"/>
            <a:ext cx="2543405" cy="326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3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25423" y="174585"/>
            <a:ext cx="4690919" cy="65612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3994" y="697598"/>
            <a:ext cx="3763204" cy="15579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latin typeface="헤움아빠와크레파스A"/>
                <a:ea typeface="헤움아빠와크레파스A"/>
              </a:rPr>
              <a:t>유양의 애인으로 등장하는 </a:t>
            </a:r>
            <a:endParaRPr lang="ko-KR" altLang="en-US" sz="3200">
              <a:latin typeface="헤움아빠와크레파스A"/>
              <a:ea typeface="헤움아빠와크레파스A"/>
            </a:endParaRPr>
          </a:p>
          <a:p>
            <a:pPr lvl="0">
              <a:defRPr lang="ko-KR" altLang="en-US"/>
            </a:pPr>
            <a:r>
              <a:rPr lang="ko-KR" altLang="en-US" sz="3200">
                <a:latin typeface="헤움아빠와크레파스A"/>
                <a:ea typeface="헤움아빠와크레파스A"/>
              </a:rPr>
              <a:t>	박병은 게임기획자로</a:t>
            </a:r>
            <a:endParaRPr lang="ko-KR" altLang="en-US" sz="3200">
              <a:latin typeface="헤움아빠와크레파스A"/>
              <a:ea typeface="헤움아빠와크레파스A"/>
            </a:endParaRPr>
          </a:p>
          <a:p>
            <a:pPr lvl="0">
              <a:defRPr lang="ko-KR" altLang="en-US"/>
            </a:pPr>
            <a:r>
              <a:rPr lang="ko-KR" altLang="en-US" sz="3200">
                <a:latin typeface="헤움아빠와크레파스A"/>
                <a:ea typeface="헤움아빠와크레파스A"/>
              </a:rPr>
              <a:t>히트 게임을 다수 개발해냄</a:t>
            </a:r>
            <a:endParaRPr lang="ko-KR" altLang="en-US" sz="3200">
              <a:latin typeface="헤움아빠와크레파스A"/>
              <a:ea typeface="헤움아빠와크레파스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9219" y="2552518"/>
            <a:ext cx="4790406" cy="4183288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940" t="220" r="-640" b="-220"/>
          <a:stretch>
            <a:fillRect/>
          </a:stretch>
        </p:blipFill>
        <p:spPr>
          <a:xfrm>
            <a:off x="283629" y="762192"/>
            <a:ext cx="5374363" cy="54759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19131" y="417653"/>
            <a:ext cx="5299017" cy="64403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1379" y="208017"/>
            <a:ext cx="691215" cy="8187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800">
                <a:solidFill>
                  <a:srgbClr val="ff0000"/>
                </a:solidFill>
                <a:latin typeface="헤움아빠와크레파스A"/>
                <a:ea typeface="헤움아빠와크레파스A"/>
              </a:rPr>
              <a:t>①</a:t>
            </a:r>
            <a:endParaRPr lang="ko-KR" altLang="en-US" sz="4800">
              <a:solidFill>
                <a:srgbClr val="ff0000"/>
              </a:solidFill>
              <a:latin typeface="헤움아빠와크레파스A"/>
              <a:ea typeface="헤움아빠와크레파스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8744" y="3429000"/>
            <a:ext cx="685171" cy="8176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800">
                <a:solidFill>
                  <a:srgbClr val="ff0000"/>
                </a:solidFill>
                <a:latin typeface="헤움아빠와크레파스A"/>
                <a:ea typeface="헤움아빠와크레파스A"/>
              </a:rPr>
              <a:t>②</a:t>
            </a:r>
            <a:endParaRPr lang="ko-KR" altLang="en-US" sz="4800">
              <a:solidFill>
                <a:srgbClr val="ff0000"/>
              </a:solidFill>
              <a:latin typeface="헤움아빠와크레파스A"/>
              <a:ea typeface="헤움아빠와크레파스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28721" y="209636"/>
            <a:ext cx="691215" cy="8180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800">
                <a:solidFill>
                  <a:srgbClr val="ff0000"/>
                </a:solidFill>
                <a:latin typeface="헤움아빠와크레파스A"/>
                <a:ea typeface="헤움아빠와크레파스A"/>
              </a:rPr>
              <a:t>③</a:t>
            </a:r>
            <a:endParaRPr lang="ko-KR" altLang="en-US" sz="4800">
              <a:solidFill>
                <a:srgbClr val="ff0000"/>
              </a:solidFill>
              <a:latin typeface="헤움아빠와크레파스A"/>
              <a:ea typeface="헤움아빠와크레파스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89217" y="3013501"/>
            <a:ext cx="69121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800">
                <a:solidFill>
                  <a:srgbClr val="ff0000"/>
                </a:solidFill>
                <a:latin typeface="헤움아빠와크레파스A"/>
                <a:ea typeface="헤움아빠와크레파스A"/>
              </a:rPr>
              <a:t>④</a:t>
            </a:r>
            <a:endParaRPr lang="ko-KR" altLang="en-US" sz="4800">
              <a:solidFill>
                <a:srgbClr val="ff0000"/>
              </a:solidFill>
              <a:latin typeface="헤움아빠와크레파스A"/>
              <a:ea typeface="헤움아빠와크레파스A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989" y="973578"/>
            <a:ext cx="6886575" cy="75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400">
                <a:solidFill>
                  <a:srgbClr val="ff0000"/>
                </a:solidFill>
                <a:latin typeface="헤움아빠와크레파스A"/>
                <a:ea typeface="헤움아빠와크레파스A"/>
              </a:rPr>
              <a:t>3. </a:t>
            </a:r>
            <a:r>
              <a:rPr lang="ko-KR" altLang="en-US" sz="4400">
                <a:solidFill>
                  <a:srgbClr val="ff0000"/>
                </a:solidFill>
                <a:latin typeface="헤움아빠와크레파스A"/>
                <a:ea typeface="헤움아빠와크레파스A"/>
              </a:rPr>
              <a:t>개발 목표</a:t>
            </a:r>
            <a:endParaRPr lang="ko-KR" altLang="en-US" sz="4400">
              <a:solidFill>
                <a:srgbClr val="ff0000"/>
              </a:solidFill>
              <a:latin typeface="헤움아빠와크레파스A"/>
              <a:ea typeface="헤움아빠와크레파스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1201" y="2043056"/>
            <a:ext cx="5657146" cy="35457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66616" y="1917690"/>
            <a:ext cx="5154768" cy="575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latin typeface="헤움아빠와크레파스A"/>
                <a:ea typeface="헤움아빠와크레파스A"/>
              </a:rPr>
              <a:t>만화를 찢고 나온 게임을 만들자</a:t>
            </a:r>
            <a:r>
              <a:rPr lang="en-US" altLang="ko-KR" sz="3200">
                <a:latin typeface="헤움아빠와크레파스A"/>
                <a:ea typeface="헤움아빠와크레파스A"/>
              </a:rPr>
              <a:t>!</a:t>
            </a:r>
            <a:endParaRPr lang="ko-KR" altLang="en-US" sz="3200">
              <a:latin typeface="헤움아빠와크레파스A"/>
              <a:ea typeface="헤움아빠와크레파스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07887" y="2545763"/>
            <a:ext cx="4805346" cy="3043021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5998347" y="3222329"/>
            <a:ext cx="534830" cy="740228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021" y="883563"/>
            <a:ext cx="68865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rgbClr val="FF0000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4. </a:t>
            </a:r>
            <a:r>
              <a:rPr lang="ko-KR" altLang="en-US" sz="4400" dirty="0" smtClean="0">
                <a:solidFill>
                  <a:srgbClr val="FF0000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개발과정</a:t>
            </a:r>
            <a:endParaRPr lang="ko-KR" altLang="en-US" sz="4400" dirty="0">
              <a:solidFill>
                <a:srgbClr val="FF0000"/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7911" y="3930303"/>
            <a:ext cx="767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후</a:t>
            </a:r>
            <a:r>
              <a:rPr lang="ko-KR" altLang="en-US" sz="32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반부 </a:t>
            </a:r>
            <a:r>
              <a:rPr lang="en-US" altLang="ko-KR" sz="32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: </a:t>
            </a:r>
            <a:r>
              <a:rPr lang="ko-KR" altLang="en-US" sz="32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왜 내 게임은 </a:t>
            </a:r>
            <a:r>
              <a:rPr lang="en-US" altLang="ko-KR" sz="28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(</a:t>
            </a:r>
            <a:r>
              <a:rPr lang="ko-KR" altLang="en-US" sz="32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소재가 참신한데도</a:t>
            </a:r>
            <a:r>
              <a:rPr lang="en-US" altLang="ko-KR" sz="32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)</a:t>
            </a:r>
            <a:r>
              <a:rPr lang="ko-KR" altLang="en-US" sz="32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재미가 없을까</a:t>
            </a:r>
            <a:r>
              <a:rPr lang="en-US" altLang="ko-KR" sz="32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?</a:t>
            </a:r>
            <a:endParaRPr lang="ko-KR" altLang="en-US" sz="3200" dirty="0" smtClean="0"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8731" y="2703277"/>
            <a:ext cx="8594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전반부 </a:t>
            </a:r>
            <a:r>
              <a:rPr lang="en-US" altLang="ko-KR" sz="32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: </a:t>
            </a:r>
            <a:r>
              <a:rPr lang="ko-KR" altLang="en-US" sz="32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왜 내 게임은 </a:t>
            </a:r>
            <a:r>
              <a:rPr lang="en-US" altLang="ko-KR" sz="32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(</a:t>
            </a:r>
            <a:r>
              <a:rPr lang="ko-KR" altLang="en-US" sz="32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물리학 법칙을 무시해도</a:t>
            </a:r>
            <a:r>
              <a:rPr lang="en-US" altLang="ko-KR" sz="32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)</a:t>
            </a:r>
            <a:r>
              <a:rPr lang="ko-KR" altLang="en-US" sz="32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만들기 어려울까</a:t>
            </a:r>
            <a:r>
              <a:rPr lang="en-US" altLang="ko-KR" sz="32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?</a:t>
            </a:r>
            <a:endParaRPr lang="ko-KR" altLang="en-US" sz="3200" dirty="0" smtClean="0"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061030" y="2496457"/>
            <a:ext cx="0" cy="1187103"/>
          </a:xfrm>
          <a:prstGeom prst="straightConnector1">
            <a:avLst/>
          </a:prstGeom>
          <a:ln w="76200">
            <a:solidFill>
              <a:srgbClr val="FF7C21"/>
            </a:solidFill>
            <a:headEnd type="oval" w="med" len="med"/>
            <a:tailEnd type="oval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061030" y="3683560"/>
            <a:ext cx="0" cy="1158230"/>
          </a:xfrm>
          <a:prstGeom prst="straightConnector1">
            <a:avLst/>
          </a:prstGeom>
          <a:ln w="76200">
            <a:solidFill>
              <a:srgbClr val="FF7C21"/>
            </a:solidFill>
            <a:headEnd type="oval" w="med" len="med"/>
            <a:tailEnd type="oval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5866" y="4481233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7C21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17.03.10</a:t>
            </a:r>
            <a:endParaRPr lang="ko-KR" altLang="en-US" sz="3200" dirty="0" err="1" smtClean="0">
              <a:solidFill>
                <a:srgbClr val="FF7C21"/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3352" y="2200017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7C21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17.03.01</a:t>
            </a:r>
            <a:endParaRPr lang="ko-KR" altLang="en-US" sz="3200" dirty="0" err="1" smtClean="0">
              <a:solidFill>
                <a:srgbClr val="FF7C21"/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7769" y="3294504"/>
            <a:ext cx="875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FF7C21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주</a:t>
            </a:r>
            <a:r>
              <a:rPr lang="ko-KR" altLang="en-US" sz="4000" dirty="0" smtClean="0">
                <a:solidFill>
                  <a:srgbClr val="FF7C21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말</a:t>
            </a:r>
            <a:endParaRPr lang="ko-KR" altLang="en-US" sz="4000" dirty="0" smtClean="0">
              <a:solidFill>
                <a:srgbClr val="FF7C21"/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427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1740" y="802105"/>
            <a:ext cx="837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왜 내 게임은 </a:t>
            </a:r>
            <a:r>
              <a:rPr lang="en-US" altLang="ko-KR" sz="36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(</a:t>
            </a:r>
            <a:r>
              <a:rPr lang="ko-KR" altLang="en-US" sz="36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물리학 법칙을 무시해도</a:t>
            </a:r>
            <a:r>
              <a:rPr lang="en-US" altLang="ko-KR" sz="36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)</a:t>
            </a:r>
            <a:r>
              <a:rPr lang="ko-KR" altLang="en-US" sz="36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 만들기 어려울까</a:t>
            </a:r>
            <a:r>
              <a:rPr lang="en-US" altLang="ko-KR" sz="3600" dirty="0" smtClean="0"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?</a:t>
            </a:r>
            <a:endParaRPr lang="ko-KR" altLang="en-US" sz="3600" dirty="0" smtClean="0"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617" y="2708990"/>
            <a:ext cx="4207272" cy="2589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93" y="2708991"/>
            <a:ext cx="4437307" cy="2632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682088" y="3076085"/>
            <a:ext cx="13283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FF0000"/>
                </a:solidFill>
                <a:latin typeface="헤움아빠와크레파스A" panose="02020603020101020101" pitchFamily="18" charset="-127"/>
                <a:ea typeface="헤움아빠와크레파스A" panose="02020603020101020101" pitchFamily="18" charset="-127"/>
              </a:rPr>
              <a:t>!=</a:t>
            </a:r>
            <a:endParaRPr lang="ko-KR" altLang="en-US" sz="8800" dirty="0" err="1" smtClean="0">
              <a:solidFill>
                <a:srgbClr val="FF0000"/>
              </a:solidFill>
              <a:latin typeface="헤움아빠와크레파스A" panose="02020603020101020101" pitchFamily="18" charset="-127"/>
              <a:ea typeface="헤움아빠와크레파스A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338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26071" y="802105"/>
            <a:ext cx="730941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>
                <a:latin typeface="헤움아빠와크레파스A"/>
                <a:ea typeface="헤움아빠와크레파스A"/>
              </a:rPr>
              <a:t>왜 내 게임은 </a:t>
            </a:r>
            <a:r>
              <a:rPr lang="en-US" altLang="ko-KR" sz="3200">
                <a:latin typeface="헤움아빠와크레파스A"/>
                <a:ea typeface="헤움아빠와크레파스A"/>
              </a:rPr>
              <a:t>(</a:t>
            </a:r>
            <a:r>
              <a:rPr lang="ko-KR" altLang="en-US" sz="3600">
                <a:latin typeface="헤움아빠와크레파스A"/>
                <a:ea typeface="헤움아빠와크레파스A"/>
              </a:rPr>
              <a:t>소재가 참신한데도</a:t>
            </a:r>
            <a:r>
              <a:rPr lang="en-US" altLang="ko-KR" sz="3600">
                <a:latin typeface="헤움아빠와크레파스A"/>
                <a:ea typeface="헤움아빠와크레파스A"/>
              </a:rPr>
              <a:t>)</a:t>
            </a:r>
            <a:r>
              <a:rPr lang="ko-KR" altLang="en-US" sz="3600">
                <a:latin typeface="헤움아빠와크레파스A"/>
                <a:ea typeface="헤움아빠와크레파스A"/>
              </a:rPr>
              <a:t> 재미가 없을까</a:t>
            </a:r>
            <a:r>
              <a:rPr lang="en-US" altLang="ko-KR" sz="3600">
                <a:latin typeface="헤움아빠와크레파스A"/>
                <a:ea typeface="헤움아빠와크레파스A"/>
              </a:rPr>
              <a:t>?</a:t>
            </a:r>
            <a:endParaRPr lang="ko-KR" altLang="en-US" sz="3600">
              <a:latin typeface="헤움아빠와크레파스A"/>
              <a:ea typeface="헤움아빠와크레파스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3582" y="1933131"/>
            <a:ext cx="6790417" cy="4257821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7c21"/>
          </a:solidFill>
          <a:prstDash val="lgDash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marL="285750" indent="-285750">
          <a:buFont typeface="Arial"/>
          <a:buChar char="•"/>
          <a:defRPr sz="4000" dirty="0" err="1" smtClean="0">
            <a:latin typeface="헤움아빠와크레파스A"/>
            <a:ea typeface="헤움아빠와크레파스A"/>
          </a:defRPr>
        </a:defPPr>
      </a:lstStyle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212</ep:Words>
  <ep:PresentationFormat>와이드스크린</ep:PresentationFormat>
  <ep:Paragraphs>49</ep:Paragraphs>
  <ep:Slides>14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2017-03-09T18:58:14.000</dcterms:created>
  <dc:creator>SOHEE</dc:creator>
  <cp:lastModifiedBy>sist117</cp:lastModifiedBy>
  <dcterms:modified xsi:type="dcterms:W3CDTF">2017-03-10T00:18:14.251</dcterms:modified>
  <cp:revision>32</cp:revision>
  <dc:title>PowerPoint 프레젠테이션</dc:title>
</cp:coreProperties>
</file>